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1" r:id="rId1"/>
    <p:sldMasterId id="2147483682" r:id="rId2"/>
    <p:sldMasterId id="2147483683" r:id="rId3"/>
  </p:sldMasterIdLst>
  <p:notesMasterIdLst>
    <p:notesMasterId r:id="rId28"/>
  </p:notesMasterIdLst>
  <p:sldIdLst>
    <p:sldId id="256" r:id="rId4"/>
    <p:sldId id="257" r:id="rId5"/>
    <p:sldId id="258" r:id="rId6"/>
    <p:sldId id="260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2192000" cy="6858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orbel" panose="020B0503020204020204" pitchFamily="34" charset="0"/>
      <p:regular r:id="rId33"/>
      <p:bold r:id="rId34"/>
      <p:italic r:id="rId35"/>
      <p:boldItalic r:id="rId36"/>
    </p:embeddedFont>
    <p:embeddedFont>
      <p:font typeface="Lato" panose="020F0502020204030203" pitchFamily="34" charset="77"/>
      <p:regular r:id="rId37"/>
      <p:bold r:id="rId38"/>
      <p:italic r:id="rId39"/>
      <p:boldItalic r:id="rId40"/>
    </p:embeddedFont>
    <p:embeddedFont>
      <p:font typeface="Source Sans Pro" panose="020B0503030403020204" pitchFamily="3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28"/>
    <p:restoredTop sz="94819"/>
  </p:normalViewPr>
  <p:slideViewPr>
    <p:cSldViewPr snapToGrid="0" snapToObjects="1">
      <p:cViewPr varScale="1">
        <p:scale>
          <a:sx n="53" d="100"/>
          <a:sy n="53" d="100"/>
        </p:scale>
        <p:origin x="176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1.fntdata"/><Relationship Id="rId21" Type="http://schemas.openxmlformats.org/officeDocument/2006/relationships/slide" Target="slides/slide18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Adjusting for population (we kept it constant for all the years), its surprising to see DC w/ most number of incidents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would think that since DC is our capital, it wouldn’t be number one but it is. It has some of the most secure gun laws in the nation </a:t>
            </a:r>
            <a:endParaRPr dirty="0"/>
          </a:p>
          <a:p>
            <a:pPr marL="171450" marR="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Its also interesting that in terms of states, Alaska ranks first</a:t>
            </a: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Finally,  notice the positions of Illinois from before as well as California</a:t>
            </a:r>
            <a:endParaRPr dirty="0"/>
          </a:p>
        </p:txBody>
      </p:sp>
      <p:sp>
        <p:nvSpPr>
          <p:cNvPr id="324" name="Google Shape;324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9" name="Google Shape;32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-Not only does DC have a higher incident ratio , the magnitude of its incidents are higher 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-Discuss Illinois &amp; how its magnitude of violence is still detrimental</a:t>
            </a:r>
            <a:endParaRPr dirty="0"/>
          </a:p>
        </p:txBody>
      </p:sp>
      <p:sp>
        <p:nvSpPr>
          <p:cNvPr id="330" name="Google Shape;33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-Las Vegas, Nevada 2017 → 548 total damage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-Orlando Florida → 103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-Surtherland Springs, Texas → 47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Columbine shooting is a high profile school shooting near Littleton, CO in 1999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 students and a single teacher were killed by two student perpertrators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5" name="Google Shape;43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Vegas shooting was a mass shooting on night of Oct 1</a:t>
            </a:r>
            <a:r>
              <a:rPr lang="en-US" sz="1200" b="0" i="0" u="none" strike="noStrike" cap="none" baseline="30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2017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Gunman opened fire on crow of concert goers at a music festival in the Las Vegas Strip in Nevada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59 died and over 500 injured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45209c303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7" name="Google Shape;307;g45209c303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-California is one of the top states with highest number of gun violence incidents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-Number of highest incidents seems to be Illinois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45209c3035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5" name="Google Shape;31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-Number of Highest Injuries and Deaths is Illinois too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-Maybe this means that not only are there a frequent number of incidents in Illinois but the magnitude of the incidents is far worse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-Is this valid?</a:t>
            </a:r>
            <a:endParaRPr lang="en-US" dirty="0"/>
          </a:p>
        </p:txBody>
      </p:sp>
      <p:sp>
        <p:nvSpPr>
          <p:cNvPr id="316" name="Google Shape;316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sz="20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2"/>
          </p:nvPr>
        </p:nvSpPr>
        <p:spPr>
          <a:xfrm>
            <a:off x="1371600" y="3305207"/>
            <a:ext cx="4443984" cy="2562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3"/>
          </p:nvPr>
        </p:nvSpPr>
        <p:spPr>
          <a:xfrm>
            <a:off x="6525014" y="2340864"/>
            <a:ext cx="4443984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sz="20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600"/>
              <a:buFont typeface="Source Sans Pro"/>
              <a:buNone/>
              <a:defRPr sz="1600" b="1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4"/>
          </p:nvPr>
        </p:nvSpPr>
        <p:spPr>
          <a:xfrm>
            <a:off x="6525014" y="3305207"/>
            <a:ext cx="4443984" cy="2562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dt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ft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Source Sans Pro"/>
              <a:buNone/>
              <a:defRPr sz="7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Source Sans Pro"/>
              <a:buNone/>
              <a:defRPr sz="23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ctr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ctr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ctr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ctr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ctr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ctr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ctr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ctr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dt" idx="10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ftr" idx="11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06" name="Google Shape;106;p15"/>
          <p:cNvGrpSpPr/>
          <p:nvPr/>
        </p:nvGrpSpPr>
        <p:grpSpPr>
          <a:xfrm>
            <a:off x="752858" y="744469"/>
            <a:ext cx="10674116" cy="5349671"/>
            <a:chOff x="752858" y="744469"/>
            <a:chExt cx="10674116" cy="5349671"/>
          </a:xfrm>
        </p:grpSpPr>
        <p:sp>
          <p:nvSpPr>
            <p:cNvPr id="107" name="Google Shape;107;p15"/>
            <p:cNvSpPr/>
            <p:nvPr/>
          </p:nvSpPr>
          <p:spPr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 extrusionOk="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108" name="Google Shape;108;p15"/>
            <p:cNvSpPr/>
            <p:nvPr/>
          </p:nvSpPr>
          <p:spPr>
            <a:xfrm rot="10800000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 extrusionOk="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dt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ft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ldNum" idx="12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Source Sans Pro"/>
              <a:buNone/>
              <a:defRPr sz="72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sz="24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ource Sans Pro"/>
              <a:buNone/>
              <a:defRPr sz="20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ource Sans Pro"/>
              <a:buNone/>
              <a:defRPr sz="16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ource Sans Pro"/>
              <a:buNone/>
              <a:defRPr sz="16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ource Sans Pro"/>
              <a:buNone/>
              <a:defRPr sz="1600" b="0" i="1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lt1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dt" idx="10"/>
          </p:nvPr>
        </p:nvSpPr>
        <p:spPr>
          <a:xfrm>
            <a:off x="738908" y="6453386"/>
            <a:ext cx="1622409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ftr" idx="11"/>
          </p:nvPr>
        </p:nvSpPr>
        <p:spPr>
          <a:xfrm>
            <a:off x="2584312" y="6453386"/>
            <a:ext cx="7023377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1" name="Google Shape;121;p17" title="Crop Mark"/>
          <p:cNvSpPr/>
          <p:nvPr/>
        </p:nvSpPr>
        <p:spPr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4125" h="5554" extrusionOk="0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body" idx="1"/>
          </p:nvPr>
        </p:nvSpPr>
        <p:spPr>
          <a:xfrm>
            <a:off x="1371600" y="2285999"/>
            <a:ext cx="4447786" cy="3581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2"/>
          </p:nvPr>
        </p:nvSpPr>
        <p:spPr>
          <a:xfrm>
            <a:off x="6525403" y="2285999"/>
            <a:ext cx="4447786" cy="3581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dt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ft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ldNum" idx="12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dt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ft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dt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ft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sldNum" idx="12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Source Sans Pro"/>
              <a:buNone/>
              <a:defRPr sz="4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1"/>
          </p:nvPr>
        </p:nvSpPr>
        <p:spPr>
          <a:xfrm>
            <a:off x="6256020" y="685801"/>
            <a:ext cx="5212080" cy="517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302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body" idx="2"/>
          </p:nvPr>
        </p:nvSpPr>
        <p:spPr>
          <a:xfrm>
            <a:off x="723900" y="2856344"/>
            <a:ext cx="3855720" cy="3011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94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dt" idx="10"/>
          </p:nvPr>
        </p:nvSpPr>
        <p:spPr>
          <a:xfrm>
            <a:off x="72390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ftr" idx="11"/>
          </p:nvPr>
        </p:nvSpPr>
        <p:spPr>
          <a:xfrm>
            <a:off x="2205945" y="6453386"/>
            <a:ext cx="2373675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sldNum" idx="12"/>
          </p:nvPr>
        </p:nvSpPr>
        <p:spPr>
          <a:xfrm>
            <a:off x="9883140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21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Source Sans Pro"/>
              <a:buNone/>
              <a:defRPr sz="4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0" name="Google Shape;150;p22"/>
          <p:cNvSpPr>
            <a:spLocks noGrp="1"/>
          </p:cNvSpPr>
          <p:nvPr>
            <p:ph type="pic" idx="2"/>
          </p:nvPr>
        </p:nvSpPr>
        <p:spPr>
          <a:xfrm>
            <a:off x="5532120" y="0"/>
            <a:ext cx="6659880" cy="6857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2000"/>
              <a:buFont typeface="Source Sans Pro"/>
              <a:buNone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body" idx="1"/>
          </p:nvPr>
        </p:nvSpPr>
        <p:spPr>
          <a:xfrm>
            <a:off x="723900" y="2855968"/>
            <a:ext cx="3855720" cy="3011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94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228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2286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000"/>
              <a:buFont typeface="Source Sans Pro"/>
              <a:buNone/>
              <a:defRPr sz="1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dt" idx="10"/>
          </p:nvPr>
        </p:nvSpPr>
        <p:spPr>
          <a:xfrm>
            <a:off x="72390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53" name="Google Shape;153;p22"/>
          <p:cNvSpPr txBox="1">
            <a:spLocks noGrp="1"/>
          </p:cNvSpPr>
          <p:nvPr>
            <p:ph type="ftr" idx="11"/>
          </p:nvPr>
        </p:nvSpPr>
        <p:spPr>
          <a:xfrm>
            <a:off x="2205945" y="6453386"/>
            <a:ext cx="2373675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sldNum" idx="12"/>
          </p:nvPr>
        </p:nvSpPr>
        <p:spPr>
          <a:xfrm>
            <a:off x="9883140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5" name="Google Shape;155;p22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body" idx="1"/>
          </p:nvPr>
        </p:nvSpPr>
        <p:spPr>
          <a:xfrm rot="5400000">
            <a:off x="4386262" y="-719138"/>
            <a:ext cx="3571875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dt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ft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61" name="Google Shape;161;p23"/>
          <p:cNvSpPr txBox="1">
            <a:spLocks noGrp="1"/>
          </p:cNvSpPr>
          <p:nvPr>
            <p:ph type="sldNum" idx="12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>
            <a:spLocks noGrp="1"/>
          </p:cNvSpPr>
          <p:nvPr>
            <p:ph type="title"/>
          </p:nvPr>
        </p:nvSpPr>
        <p:spPr>
          <a:xfrm rot="5400000">
            <a:off x="7757822" y="2462895"/>
            <a:ext cx="5243244" cy="1565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4" name="Google Shape;164;p24"/>
          <p:cNvSpPr txBox="1">
            <a:spLocks noGrp="1"/>
          </p:cNvSpPr>
          <p:nvPr>
            <p:ph type="body" idx="1"/>
          </p:nvPr>
        </p:nvSpPr>
        <p:spPr>
          <a:xfrm rot="5400000">
            <a:off x="2839798" y="-844042"/>
            <a:ext cx="5243244" cy="8179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65" name="Google Shape;165;p24"/>
          <p:cNvSpPr txBox="1">
            <a:spLocks noGrp="1"/>
          </p:cNvSpPr>
          <p:nvPr>
            <p:ph type="dt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66" name="Google Shape;166;p24"/>
          <p:cNvSpPr txBox="1">
            <a:spLocks noGrp="1"/>
          </p:cNvSpPr>
          <p:nvPr>
            <p:ph type="ft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67" name="Google Shape;167;p24"/>
          <p:cNvSpPr txBox="1">
            <a:spLocks noGrp="1"/>
          </p:cNvSpPr>
          <p:nvPr>
            <p:ph type="sldNum" idx="12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sz="36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⚫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⚫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⚫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80" name="Google Shape;180;p26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7"/>
          <p:cNvSpPr txBox="1"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  <a:defRPr sz="59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6" name="Google Shape;186;p27"/>
          <p:cNvSpPr txBox="1"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None/>
              <a:defRPr sz="2200" b="0" i="0" u="none" strike="noStrike" cap="none">
                <a:solidFill>
                  <a:srgbClr val="D7F0F6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ctr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None/>
              <a:defRPr sz="2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ctr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None/>
              <a:defRPr sz="2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ctr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ctr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ctr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ctr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ctr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ctr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87" name="Google Shape;187;p27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88" name="Google Shape;188;p27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900"/>
              <a:buFont typeface="Corbel"/>
              <a:buNone/>
              <a:defRPr sz="5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None/>
              <a:defRPr sz="2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94" name="Google Shape;194;p28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95" name="Google Shape;195;p28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sz="36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body" idx="1"/>
          </p:nvPr>
        </p:nvSpPr>
        <p:spPr>
          <a:xfrm>
            <a:off x="3867912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⚫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⚫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⚫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99" name="Google Shape;199;p29"/>
          <p:cNvSpPr txBox="1">
            <a:spLocks noGrp="1"/>
          </p:cNvSpPr>
          <p:nvPr>
            <p:ph type="body" idx="2"/>
          </p:nvPr>
        </p:nvSpPr>
        <p:spPr>
          <a:xfrm>
            <a:off x="7818120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⚫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⚫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⚫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2" name="Google Shape;202;p29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sz="36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body" idx="2"/>
          </p:nvPr>
        </p:nvSpPr>
        <p:spPr>
          <a:xfrm>
            <a:off x="3867912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⚫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⚫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⚫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7" name="Google Shape;207;p30"/>
          <p:cNvSpPr txBox="1">
            <a:spLocks noGrp="1"/>
          </p:cNvSpPr>
          <p:nvPr>
            <p:ph type="body" idx="3"/>
          </p:nvPr>
        </p:nvSpPr>
        <p:spPr>
          <a:xfrm>
            <a:off x="7818463" y="1023586"/>
            <a:ext cx="3474720" cy="813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1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8" name="Google Shape;208;p30"/>
          <p:cNvSpPr txBox="1">
            <a:spLocks noGrp="1"/>
          </p:cNvSpPr>
          <p:nvPr>
            <p:ph type="body" idx="4"/>
          </p:nvPr>
        </p:nvSpPr>
        <p:spPr>
          <a:xfrm>
            <a:off x="7818463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⚫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⚫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⚫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10" name="Google Shape;210;p30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11" name="Google Shape;211;p30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sz="36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4" name="Google Shape;214;p31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15" name="Google Shape;215;p31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16" name="Google Shape;216;p31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19" name="Google Shape;219;p32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20" name="Google Shape;220;p32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sz="32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3" name="Google Shape;223;p33"/>
          <p:cNvSpPr txBox="1">
            <a:spLocks noGrp="1"/>
          </p:cNvSpPr>
          <p:nvPr>
            <p:ph type="body" idx="1"/>
          </p:nvPr>
        </p:nvSpPr>
        <p:spPr>
          <a:xfrm>
            <a:off x="3867912" y="868680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⚫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⚫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⚫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2"/>
          </p:nvPr>
        </p:nvSpPr>
        <p:spPr>
          <a:xfrm>
            <a:off x="256032" y="3494176"/>
            <a:ext cx="2834640" cy="2321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25" name="Google Shape;225;p33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26" name="Google Shape;226;p33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27" name="Google Shape;227;p33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sz="32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0" name="Google Shape;230;p34"/>
          <p:cNvSpPr>
            <a:spLocks noGrp="1"/>
          </p:cNvSpPr>
          <p:nvPr>
            <p:ph type="pic" idx="2"/>
          </p:nvPr>
        </p:nvSpPr>
        <p:spPr>
          <a:xfrm>
            <a:off x="3570644" y="767419"/>
            <a:ext cx="8115230" cy="5330952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31" name="Google Shape;231;p34"/>
          <p:cNvSpPr txBox="1">
            <a:spLocks noGrp="1"/>
          </p:cNvSpPr>
          <p:nvPr>
            <p:ph type="body" idx="1"/>
          </p:nvPr>
        </p:nvSpPr>
        <p:spPr>
          <a:xfrm>
            <a:off x="256032" y="3493008"/>
            <a:ext cx="2834640" cy="2322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900"/>
              <a:buFont typeface="Noto Sans Symbols"/>
              <a:buNone/>
              <a:defRPr sz="9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33" name="Google Shape;233;p34"/>
          <p:cNvSpPr txBox="1">
            <a:spLocks noGrp="1"/>
          </p:cNvSpPr>
          <p:nvPr>
            <p:ph type="ftr" idx="11"/>
          </p:nvPr>
        </p:nvSpPr>
        <p:spPr>
          <a:xfrm>
            <a:off x="3499101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34" name="Google Shape;234;p34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sz="36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7" name="Google Shape;237;p35"/>
          <p:cNvSpPr txBox="1">
            <a:spLocks noGrp="1"/>
          </p:cNvSpPr>
          <p:nvPr>
            <p:ph type="body" idx="1"/>
          </p:nvPr>
        </p:nvSpPr>
        <p:spPr>
          <a:xfrm rot="5400000">
            <a:off x="4966548" y="-233172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⚫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⚫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⚫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38" name="Google Shape;238;p35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39" name="Google Shape;239;p35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40" name="Google Shape;240;p35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>
            <a:spLocks noGrp="1"/>
          </p:cNvSpPr>
          <p:nvPr>
            <p:ph type="title"/>
          </p:nvPr>
        </p:nvSpPr>
        <p:spPr>
          <a:xfrm rot="5400000">
            <a:off x="-685800" y="2057400"/>
            <a:ext cx="49530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sz="36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43" name="Google Shape;243;p36"/>
          <p:cNvSpPr txBox="1">
            <a:spLocks noGrp="1"/>
          </p:cNvSpPr>
          <p:nvPr>
            <p:ph type="body" idx="1"/>
          </p:nvPr>
        </p:nvSpPr>
        <p:spPr>
          <a:xfrm rot="5400000">
            <a:off x="4965192" y="-228600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⚫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⚫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⚫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44" name="Google Shape;244;p36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45" name="Google Shape;245;p36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46" name="Google Shape;246;p36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sz="20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sz="18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sz="16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sz="14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l" rtl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sz="1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dt" idx="10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ftr" idx="11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13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>
          <p15:clr>
            <a:srgbClr val="F26B43"/>
          </p15:clr>
        </p15:guide>
        <p15:guide id="2" orient="horz" pos="1440">
          <p15:clr>
            <a:srgbClr val="F26B43"/>
          </p15:clr>
        </p15:guide>
        <p15:guide id="3" orient="horz" pos="3696">
          <p15:clr>
            <a:srgbClr val="F26B43"/>
          </p15:clr>
        </p15:guide>
        <p15:guide id="4" orient="horz" pos="432">
          <p15:clr>
            <a:srgbClr val="F26B43"/>
          </p15:clr>
        </p15:guide>
        <p15:guide id="5" orient="horz" pos="1512">
          <p15:clr>
            <a:srgbClr val="F26B43"/>
          </p15:clr>
        </p15:guide>
        <p15:guide id="6" pos="6912">
          <p15:clr>
            <a:srgbClr val="F26B43"/>
          </p15:clr>
        </p15:guide>
        <p15:guide id="7" pos="936">
          <p15:clr>
            <a:srgbClr val="F26B43"/>
          </p15:clr>
        </p15:guide>
        <p15:guide id="8" pos="86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sz="36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1" name="Google Shape;171;p25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⚫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⚫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⚫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⚫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73" name="Google Shape;173;p25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74" name="Google Shape;174;p25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75" name="Google Shape;175;p25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chantedlearning.com/usa/states/population.s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/>
          <p:nvPr/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rgbClr val="3865B4"/>
              </a:gs>
              <a:gs pos="25000">
                <a:srgbClr val="3865B4"/>
              </a:gs>
              <a:gs pos="94000">
                <a:srgbClr val="3A3838"/>
              </a:gs>
              <a:gs pos="100000">
                <a:srgbClr val="3A3838"/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2" name="Google Shape;252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7"/>
          <p:cNvSpPr txBox="1"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</a:pPr>
            <a:r>
              <a:rPr lang="en-US" sz="4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Deep Analysis of Gun Violence in the U.S.</a:t>
            </a:r>
            <a:endParaRPr sz="47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7"/>
          <p:cNvSpPr txBox="1"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By Karan and Junming</a:t>
            </a: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4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43467" y="1125304"/>
            <a:ext cx="10905000" cy="460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0723" y="1682496"/>
            <a:ext cx="9806941" cy="3927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48"/>
          <p:cNvPicPr preferRelativeResize="0"/>
          <p:nvPr/>
        </p:nvPicPr>
        <p:blipFill rotWithShape="1">
          <a:blip r:embed="rId3">
            <a:alphaModFix/>
          </a:blip>
          <a:srcRect t="3229" b="2628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9"/>
          <p:cNvSpPr/>
          <p:nvPr/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rgbClr val="3865B4"/>
              </a:gs>
              <a:gs pos="25000">
                <a:srgbClr val="3865B4"/>
              </a:gs>
              <a:gs pos="94000">
                <a:srgbClr val="3A3838"/>
              </a:gs>
              <a:gs pos="100000">
                <a:srgbClr val="3A3838"/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4" name="Google Shape;344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49"/>
          <p:cNvSpPr txBox="1"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Lato"/>
              <a:buNone/>
            </a:pPr>
            <a:r>
              <a:rPr lang="en-US" sz="34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Characteristics of People involved in Gun Violence</a:t>
            </a:r>
            <a:br>
              <a:rPr lang="en-US" sz="34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3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6" name="Google Shape;346;p49"/>
          <p:cNvGrpSpPr/>
          <p:nvPr/>
        </p:nvGrpSpPr>
        <p:grpSpPr>
          <a:xfrm>
            <a:off x="1037555" y="3341539"/>
            <a:ext cx="10116889" cy="2248197"/>
            <a:chOff x="1235" y="441583"/>
            <a:chExt cx="10116889" cy="2248197"/>
          </a:xfrm>
        </p:grpSpPr>
        <p:sp>
          <p:nvSpPr>
            <p:cNvPr id="347" name="Google Shape;347;p49"/>
            <p:cNvSpPr/>
            <p:nvPr/>
          </p:nvSpPr>
          <p:spPr>
            <a:xfrm>
              <a:off x="1235" y="441583"/>
              <a:ext cx="4496395" cy="2248197"/>
            </a:xfrm>
            <a:prstGeom prst="roundRect">
              <a:avLst>
                <a:gd name="adj" fmla="val 10000"/>
              </a:avLst>
            </a:prstGeom>
            <a:gradFill>
              <a:gsLst>
                <a:gs pos="0">
                  <a:srgbClr val="F08B54"/>
                </a:gs>
                <a:gs pos="50000">
                  <a:srgbClr val="F67A26"/>
                </a:gs>
                <a:gs pos="100000">
                  <a:srgbClr val="E36A18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9"/>
            <p:cNvSpPr txBox="1"/>
            <p:nvPr/>
          </p:nvSpPr>
          <p:spPr>
            <a:xfrm>
              <a:off x="67082" y="507430"/>
              <a:ext cx="4364701" cy="2116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100" tIns="52050" rIns="78100" bIns="520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100"/>
                <a:buFont typeface="Calibri"/>
                <a:buNone/>
              </a:pPr>
              <a:r>
                <a:rPr lang="en-US" sz="41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Age Distribution of Victims and Suspects</a:t>
              </a:r>
              <a:endParaRPr/>
            </a:p>
          </p:txBody>
        </p:sp>
        <p:sp>
          <p:nvSpPr>
            <p:cNvPr id="349" name="Google Shape;349;p49"/>
            <p:cNvSpPr/>
            <p:nvPr/>
          </p:nvSpPr>
          <p:spPr>
            <a:xfrm>
              <a:off x="5621729" y="441583"/>
              <a:ext cx="4496395" cy="2248197"/>
            </a:xfrm>
            <a:prstGeom prst="roundRect">
              <a:avLst>
                <a:gd name="adj" fmla="val 10000"/>
              </a:avLst>
            </a:prstGeom>
            <a:gradFill>
              <a:gsLst>
                <a:gs pos="0">
                  <a:srgbClr val="AEAEAE"/>
                </a:gs>
                <a:gs pos="50000">
                  <a:srgbClr val="A4A4A4"/>
                </a:gs>
                <a:gs pos="100000">
                  <a:srgbClr val="909090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9"/>
            <p:cNvSpPr txBox="1"/>
            <p:nvPr/>
          </p:nvSpPr>
          <p:spPr>
            <a:xfrm>
              <a:off x="5687576" y="507430"/>
              <a:ext cx="4364701" cy="2116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100" tIns="52050" rIns="78100" bIns="520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100"/>
                <a:buFont typeface="Calibri"/>
                <a:buNone/>
              </a:pPr>
              <a:r>
                <a:rPr lang="en-US" sz="41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Gender Distribution of Victims and Suspects</a:t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0"/>
          <p:cNvSpPr/>
          <p:nvPr/>
        </p:nvSpPr>
        <p:spPr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50"/>
          <p:cNvSpPr txBox="1"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en-US" sz="3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Age Distribution of Victims </a:t>
            </a:r>
            <a:br>
              <a:rPr lang="en-US" sz="3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0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7" name="Google Shape;357;p50"/>
          <p:cNvCxnSpPr/>
          <p:nvPr/>
        </p:nvCxnSpPr>
        <p:spPr>
          <a:xfrm>
            <a:off x="2209800" y="1448631"/>
            <a:ext cx="7772400" cy="0"/>
          </a:xfrm>
          <a:prstGeom prst="straightConnector1">
            <a:avLst/>
          </a:prstGeom>
          <a:noFill/>
          <a:ln w="22225" cap="flat" cmpd="sng">
            <a:solidFill>
              <a:srgbClr val="D9D9D9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58" name="Google Shape;358;p5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792903" y="2509911"/>
            <a:ext cx="8551095" cy="3997637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50"/>
          <p:cNvSpPr/>
          <p:nvPr/>
        </p:nvSpPr>
        <p:spPr>
          <a:xfrm>
            <a:off x="3774819" y="2874220"/>
            <a:ext cx="4187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1"/>
          <p:cNvSpPr/>
          <p:nvPr/>
        </p:nvSpPr>
        <p:spPr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51"/>
          <p:cNvSpPr txBox="1"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en-US" sz="3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Age Distribution of Suspects </a:t>
            </a:r>
            <a:br>
              <a:rPr lang="en-US" sz="3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0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6" name="Google Shape;366;p51"/>
          <p:cNvCxnSpPr/>
          <p:nvPr/>
        </p:nvCxnSpPr>
        <p:spPr>
          <a:xfrm>
            <a:off x="2209800" y="1448631"/>
            <a:ext cx="7772400" cy="0"/>
          </a:xfrm>
          <a:prstGeom prst="straightConnector1">
            <a:avLst/>
          </a:prstGeom>
          <a:noFill/>
          <a:ln w="22225" cap="flat" cmpd="sng">
            <a:solidFill>
              <a:srgbClr val="D9D9D9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67" name="Google Shape;367;p5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815644" y="2509911"/>
            <a:ext cx="8505612" cy="3997637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1"/>
          <p:cNvSpPr/>
          <p:nvPr/>
        </p:nvSpPr>
        <p:spPr>
          <a:xfrm>
            <a:off x="3505200" y="2786743"/>
            <a:ext cx="256902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2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52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52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76" name="Google Shape;376;p52"/>
          <p:cNvSpPr/>
          <p:nvPr/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52"/>
          <p:cNvSpPr txBox="1"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Gender Distribution of Victims and Suspects </a:t>
            </a:r>
            <a:br>
              <a:rPr lang="en-US" sz="32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</a:br>
            <a:endParaRPr sz="32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378" name="Google Shape;378;p5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t="12443" b="12479"/>
          <a:stretch/>
        </p:blipFill>
        <p:spPr>
          <a:xfrm>
            <a:off x="1211104" y="484632"/>
            <a:ext cx="10355005" cy="3556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3"/>
          <p:cNvSpPr txBox="1"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Lato"/>
              <a:buNone/>
            </a:pPr>
            <a:r>
              <a:rPr lang="en-US" sz="3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Characteristics of Guns involved in Gun Violence</a:t>
            </a:r>
            <a:br>
              <a:rPr lang="en-US" sz="3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endParaRPr sz="37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53"/>
          <p:cNvSpPr/>
          <p:nvPr/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rgbClr val="7F7F7F">
              <a:alpha val="6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5" name="Google Shape;385;p53"/>
          <p:cNvGrpSpPr/>
          <p:nvPr/>
        </p:nvGrpSpPr>
        <p:grpSpPr>
          <a:xfrm>
            <a:off x="1000874" y="2600075"/>
            <a:ext cx="9935495" cy="3188474"/>
            <a:chOff x="0" y="214685"/>
            <a:chExt cx="9935495" cy="3188474"/>
          </a:xfrm>
        </p:grpSpPr>
        <p:sp>
          <p:nvSpPr>
            <p:cNvPr id="386" name="Google Shape;386;p53"/>
            <p:cNvSpPr/>
            <p:nvPr/>
          </p:nvSpPr>
          <p:spPr>
            <a:xfrm>
              <a:off x="1273781" y="743308"/>
              <a:ext cx="1019025" cy="71"/>
            </a:xfrm>
            <a:prstGeom prst="rect">
              <a:avLst/>
            </a:prstGeom>
            <a:solidFill>
              <a:srgbClr val="CCD3EA">
                <a:alpha val="89803"/>
              </a:srgbClr>
            </a:solidFill>
            <a:ln w="9525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3"/>
            <p:cNvSpPr/>
            <p:nvPr/>
          </p:nvSpPr>
          <p:spPr>
            <a:xfrm>
              <a:off x="2353948" y="657742"/>
              <a:ext cx="117187" cy="220052"/>
            </a:xfrm>
            <a:prstGeom prst="chevron">
              <a:avLst>
                <a:gd name="adj" fmla="val 90000"/>
              </a:avLst>
            </a:prstGeom>
            <a:solidFill>
              <a:srgbClr val="CCD3EA">
                <a:alpha val="89803"/>
              </a:srgbClr>
            </a:solidFill>
            <a:ln w="9525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3"/>
            <p:cNvSpPr/>
            <p:nvPr/>
          </p:nvSpPr>
          <p:spPr>
            <a:xfrm>
              <a:off x="617785" y="214726"/>
              <a:ext cx="1057236" cy="1057236"/>
            </a:xfrm>
            <a:prstGeom prst="ellipse">
              <a:avLst/>
            </a:prstGeom>
            <a:gradFill>
              <a:gsLst>
                <a:gs pos="0">
                  <a:srgbClr val="A6B6DE"/>
                </a:gs>
                <a:gs pos="50000">
                  <a:srgbClr val="97AAD8"/>
                </a:gs>
                <a:gs pos="100000">
                  <a:srgbClr val="859CD6"/>
                </a:gs>
              </a:gsLst>
              <a:lin ang="5400000" scaled="0"/>
            </a:gradFill>
            <a:ln w="9525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3"/>
            <p:cNvSpPr txBox="1"/>
            <p:nvPr/>
          </p:nvSpPr>
          <p:spPr>
            <a:xfrm>
              <a:off x="772614" y="369555"/>
              <a:ext cx="747578" cy="7475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025" tIns="41025" rIns="41025" bIns="41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600"/>
                <a:buFont typeface="Calibri"/>
                <a:buNone/>
              </a:pPr>
              <a:r>
                <a:rPr lang="en-US" sz="4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/>
            </a:p>
          </p:txBody>
        </p:sp>
        <p:sp>
          <p:nvSpPr>
            <p:cNvPr id="390" name="Google Shape;390;p53"/>
            <p:cNvSpPr/>
            <p:nvPr/>
          </p:nvSpPr>
          <p:spPr>
            <a:xfrm>
              <a:off x="0" y="1437559"/>
              <a:ext cx="2292806" cy="1965600"/>
            </a:xfrm>
            <a:prstGeom prst="upArrowCallout">
              <a:avLst>
                <a:gd name="adj1" fmla="val 50000"/>
                <a:gd name="adj2" fmla="val 20000"/>
                <a:gd name="adj3" fmla="val 20000"/>
                <a:gd name="adj4" fmla="val 100000"/>
              </a:avLst>
            </a:prstGeom>
            <a:solidFill>
              <a:srgbClr val="CCD3EA">
                <a:alpha val="89803"/>
              </a:srgbClr>
            </a:solidFill>
            <a:ln w="9525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3"/>
            <p:cNvSpPr txBox="1"/>
            <p:nvPr/>
          </p:nvSpPr>
          <p:spPr>
            <a:xfrm>
              <a:off x="0" y="1830679"/>
              <a:ext cx="2292806" cy="15724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0850" tIns="165100" rIns="180850" bIns="1651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The Most Used Guns</a:t>
              </a:r>
              <a:endParaRPr/>
            </a:p>
          </p:txBody>
        </p:sp>
        <p:sp>
          <p:nvSpPr>
            <p:cNvPr id="392" name="Google Shape;392;p53"/>
            <p:cNvSpPr/>
            <p:nvPr/>
          </p:nvSpPr>
          <p:spPr>
            <a:xfrm>
              <a:off x="2547563" y="743267"/>
              <a:ext cx="2292806" cy="71"/>
            </a:xfrm>
            <a:prstGeom prst="rect">
              <a:avLst/>
            </a:prstGeom>
            <a:solidFill>
              <a:srgbClr val="CCD3EA">
                <a:alpha val="89803"/>
              </a:srgbClr>
            </a:solidFill>
            <a:ln w="9525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3"/>
            <p:cNvSpPr/>
            <p:nvPr/>
          </p:nvSpPr>
          <p:spPr>
            <a:xfrm>
              <a:off x="4901511" y="657705"/>
              <a:ext cx="117187" cy="220101"/>
            </a:xfrm>
            <a:prstGeom prst="chevron">
              <a:avLst>
                <a:gd name="adj" fmla="val 90000"/>
              </a:avLst>
            </a:prstGeom>
            <a:solidFill>
              <a:srgbClr val="CCD3EA">
                <a:alpha val="89803"/>
              </a:srgbClr>
            </a:solidFill>
            <a:ln w="9525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3"/>
            <p:cNvSpPr/>
            <p:nvPr/>
          </p:nvSpPr>
          <p:spPr>
            <a:xfrm>
              <a:off x="3165348" y="214685"/>
              <a:ext cx="1057236" cy="1057236"/>
            </a:xfrm>
            <a:prstGeom prst="ellipse">
              <a:avLst/>
            </a:prstGeom>
            <a:gradFill>
              <a:gsLst>
                <a:gs pos="0">
                  <a:srgbClr val="A6B6DE"/>
                </a:gs>
                <a:gs pos="50000">
                  <a:srgbClr val="97AAD8"/>
                </a:gs>
                <a:gs pos="100000">
                  <a:srgbClr val="859CD6"/>
                </a:gs>
              </a:gsLst>
              <a:lin ang="5400000" scaled="0"/>
            </a:gradFill>
            <a:ln w="9525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3"/>
            <p:cNvSpPr txBox="1"/>
            <p:nvPr/>
          </p:nvSpPr>
          <p:spPr>
            <a:xfrm>
              <a:off x="3320177" y="369514"/>
              <a:ext cx="747578" cy="7475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025" tIns="41025" rIns="41025" bIns="41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600"/>
                <a:buFont typeface="Calibri"/>
                <a:buNone/>
              </a:pPr>
              <a:r>
                <a:rPr lang="en-US" sz="4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/>
            </a:p>
          </p:txBody>
        </p:sp>
        <p:sp>
          <p:nvSpPr>
            <p:cNvPr id="396" name="Google Shape;396;p53"/>
            <p:cNvSpPr/>
            <p:nvPr/>
          </p:nvSpPr>
          <p:spPr>
            <a:xfrm>
              <a:off x="2547563" y="1437516"/>
              <a:ext cx="2292806" cy="1965600"/>
            </a:xfrm>
            <a:prstGeom prst="upArrowCallout">
              <a:avLst>
                <a:gd name="adj1" fmla="val 50000"/>
                <a:gd name="adj2" fmla="val 20000"/>
                <a:gd name="adj3" fmla="val 20000"/>
                <a:gd name="adj4" fmla="val 100000"/>
              </a:avLst>
            </a:prstGeom>
            <a:solidFill>
              <a:srgbClr val="CCD3EA">
                <a:alpha val="89803"/>
              </a:srgbClr>
            </a:solidFill>
            <a:ln w="9525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3"/>
            <p:cNvSpPr txBox="1"/>
            <p:nvPr/>
          </p:nvSpPr>
          <p:spPr>
            <a:xfrm>
              <a:off x="2547563" y="1830636"/>
              <a:ext cx="2292806" cy="15724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0850" tIns="165100" rIns="180850" bIns="1651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Guns that Caused the Most Total Loss</a:t>
              </a:r>
              <a:endParaRPr/>
            </a:p>
          </p:txBody>
        </p:sp>
        <p:sp>
          <p:nvSpPr>
            <p:cNvPr id="398" name="Google Shape;398;p53"/>
            <p:cNvSpPr/>
            <p:nvPr/>
          </p:nvSpPr>
          <p:spPr>
            <a:xfrm>
              <a:off x="5095126" y="743286"/>
              <a:ext cx="2292806" cy="72"/>
            </a:xfrm>
            <a:prstGeom prst="rect">
              <a:avLst/>
            </a:prstGeom>
            <a:solidFill>
              <a:srgbClr val="CCD3EA">
                <a:alpha val="89803"/>
              </a:srgbClr>
            </a:solidFill>
            <a:ln w="9525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3"/>
            <p:cNvSpPr/>
            <p:nvPr/>
          </p:nvSpPr>
          <p:spPr>
            <a:xfrm>
              <a:off x="7449074" y="657721"/>
              <a:ext cx="117187" cy="220117"/>
            </a:xfrm>
            <a:prstGeom prst="chevron">
              <a:avLst>
                <a:gd name="adj" fmla="val 90000"/>
              </a:avLst>
            </a:prstGeom>
            <a:solidFill>
              <a:srgbClr val="CCD3EA">
                <a:alpha val="89803"/>
              </a:srgbClr>
            </a:solidFill>
            <a:ln w="9525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3"/>
            <p:cNvSpPr/>
            <p:nvPr/>
          </p:nvSpPr>
          <p:spPr>
            <a:xfrm>
              <a:off x="5712911" y="214704"/>
              <a:ext cx="1057236" cy="1057236"/>
            </a:xfrm>
            <a:prstGeom prst="ellipse">
              <a:avLst/>
            </a:prstGeom>
            <a:gradFill>
              <a:gsLst>
                <a:gs pos="0">
                  <a:srgbClr val="A6B6DE"/>
                </a:gs>
                <a:gs pos="50000">
                  <a:srgbClr val="97AAD8"/>
                </a:gs>
                <a:gs pos="100000">
                  <a:srgbClr val="859CD6"/>
                </a:gs>
              </a:gsLst>
              <a:lin ang="5400000" scaled="0"/>
            </a:gradFill>
            <a:ln w="9525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3"/>
            <p:cNvSpPr txBox="1"/>
            <p:nvPr/>
          </p:nvSpPr>
          <p:spPr>
            <a:xfrm>
              <a:off x="5867740" y="369533"/>
              <a:ext cx="747578" cy="7475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025" tIns="41025" rIns="41025" bIns="41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600"/>
                <a:buFont typeface="Calibri"/>
                <a:buNone/>
              </a:pPr>
              <a:r>
                <a:rPr lang="en-US" sz="4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/>
            </a:p>
          </p:txBody>
        </p:sp>
        <p:sp>
          <p:nvSpPr>
            <p:cNvPr id="402" name="Google Shape;402;p53"/>
            <p:cNvSpPr/>
            <p:nvPr/>
          </p:nvSpPr>
          <p:spPr>
            <a:xfrm>
              <a:off x="5095126" y="1437559"/>
              <a:ext cx="2292806" cy="1965600"/>
            </a:xfrm>
            <a:prstGeom prst="upArrowCallout">
              <a:avLst>
                <a:gd name="adj1" fmla="val 50000"/>
                <a:gd name="adj2" fmla="val 20000"/>
                <a:gd name="adj3" fmla="val 20000"/>
                <a:gd name="adj4" fmla="val 100000"/>
              </a:avLst>
            </a:prstGeom>
            <a:solidFill>
              <a:srgbClr val="CCD3EA">
                <a:alpha val="89803"/>
              </a:srgbClr>
            </a:solidFill>
            <a:ln w="9525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3"/>
            <p:cNvSpPr txBox="1"/>
            <p:nvPr/>
          </p:nvSpPr>
          <p:spPr>
            <a:xfrm>
              <a:off x="5095126" y="1830679"/>
              <a:ext cx="2292806" cy="15724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0850" tIns="165100" rIns="180850" bIns="1651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Guns that Caused the Most Average Loss</a:t>
              </a:r>
              <a:endParaRPr/>
            </a:p>
          </p:txBody>
        </p:sp>
        <p:sp>
          <p:nvSpPr>
            <p:cNvPr id="404" name="Google Shape;404;p53"/>
            <p:cNvSpPr/>
            <p:nvPr/>
          </p:nvSpPr>
          <p:spPr>
            <a:xfrm>
              <a:off x="7642689" y="743286"/>
              <a:ext cx="1146403" cy="72"/>
            </a:xfrm>
            <a:prstGeom prst="rect">
              <a:avLst/>
            </a:prstGeom>
            <a:solidFill>
              <a:srgbClr val="CCD3EA">
                <a:alpha val="89803"/>
              </a:srgbClr>
            </a:solidFill>
            <a:ln w="9525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3"/>
            <p:cNvSpPr/>
            <p:nvPr/>
          </p:nvSpPr>
          <p:spPr>
            <a:xfrm>
              <a:off x="8260474" y="214704"/>
              <a:ext cx="1057236" cy="1057236"/>
            </a:xfrm>
            <a:prstGeom prst="ellipse">
              <a:avLst/>
            </a:prstGeom>
            <a:gradFill>
              <a:gsLst>
                <a:gs pos="0">
                  <a:srgbClr val="A6B6DE"/>
                </a:gs>
                <a:gs pos="50000">
                  <a:srgbClr val="97AAD8"/>
                </a:gs>
                <a:gs pos="100000">
                  <a:srgbClr val="859CD6"/>
                </a:gs>
              </a:gsLst>
              <a:lin ang="5400000" scaled="0"/>
            </a:gradFill>
            <a:ln w="9525" cap="flat" cmpd="sng">
              <a:solidFill>
                <a:srgbClr val="4372C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3"/>
            <p:cNvSpPr txBox="1"/>
            <p:nvPr/>
          </p:nvSpPr>
          <p:spPr>
            <a:xfrm>
              <a:off x="8415303" y="369533"/>
              <a:ext cx="747578" cy="7475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025" tIns="41025" rIns="41025" bIns="41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600"/>
                <a:buFont typeface="Calibri"/>
                <a:buNone/>
              </a:pPr>
              <a:r>
                <a:rPr lang="en-US" sz="4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4</a:t>
              </a:r>
              <a:endParaRPr/>
            </a:p>
          </p:txBody>
        </p:sp>
        <p:sp>
          <p:nvSpPr>
            <p:cNvPr id="407" name="Google Shape;407;p53"/>
            <p:cNvSpPr/>
            <p:nvPr/>
          </p:nvSpPr>
          <p:spPr>
            <a:xfrm>
              <a:off x="7642689" y="1437559"/>
              <a:ext cx="2292806" cy="1965600"/>
            </a:xfrm>
            <a:prstGeom prst="upArrowCallout">
              <a:avLst>
                <a:gd name="adj1" fmla="val 50000"/>
                <a:gd name="adj2" fmla="val 20000"/>
                <a:gd name="adj3" fmla="val 20000"/>
                <a:gd name="adj4" fmla="val 100000"/>
              </a:avLst>
            </a:prstGeom>
            <a:solidFill>
              <a:srgbClr val="CCD3EA">
                <a:alpha val="89803"/>
              </a:srgbClr>
            </a:solidFill>
            <a:ln w="9525" cap="flat" cmpd="sng">
              <a:solidFill>
                <a:srgbClr val="CCD3EA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3"/>
            <p:cNvSpPr txBox="1"/>
            <p:nvPr/>
          </p:nvSpPr>
          <p:spPr>
            <a:xfrm>
              <a:off x="7642689" y="1830679"/>
              <a:ext cx="2292806" cy="15724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0850" tIns="165100" rIns="180850" bIns="1651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Distribution of Incidents Involved among Different Types of Guns</a:t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4"/>
          <p:cNvSpPr/>
          <p:nvPr/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54"/>
          <p:cNvSpPr>
            <a:spLocks noGrp="1"/>
          </p:cNvSpPr>
          <p:nvPr>
            <p:ph type="title"/>
          </p:nvPr>
        </p:nvSpPr>
        <p:spPr>
          <a:xfrm>
            <a:off x="-88615" y="354422"/>
            <a:ext cx="2743200" cy="2743200"/>
          </a:xfrm>
          <a:prstGeom prst="ellipse">
            <a:avLst/>
          </a:prstGeom>
          <a:solidFill>
            <a:srgbClr val="262626"/>
          </a:solidFill>
          <a:ln w="174625" cap="flat" cmpd="thinThick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Most Used Guns</a:t>
            </a:r>
            <a:br>
              <a:rPr lang="en-US" sz="2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5" name="Google Shape;415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70775" y="566287"/>
            <a:ext cx="9037677" cy="572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55"/>
          <p:cNvSpPr/>
          <p:nvPr/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E615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55"/>
          <p:cNvSpPr>
            <a:spLocks noGrp="1"/>
          </p:cNvSpPr>
          <p:nvPr>
            <p:ph type="title"/>
          </p:nvPr>
        </p:nvSpPr>
        <p:spPr>
          <a:xfrm>
            <a:off x="-86470" y="-12"/>
            <a:ext cx="2752500" cy="2709300"/>
          </a:xfrm>
          <a:prstGeom prst="ellipse">
            <a:avLst/>
          </a:prstGeom>
          <a:solidFill>
            <a:srgbClr val="262626"/>
          </a:solidFill>
          <a:ln w="174625" cap="flat" cmpd="thinThick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Guns that Caused the Most Total Loss</a:t>
            </a:r>
            <a:br>
              <a:rPr lang="en-US" sz="2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3" name="Google Shape;423;p5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799900" y="1612275"/>
            <a:ext cx="9300000" cy="469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8"/>
          <p:cNvSpPr/>
          <p:nvPr/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AF935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8"/>
          <p:cNvSpPr txBox="1"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Lato"/>
              <a:buNone/>
            </a:pPr>
            <a:r>
              <a:rPr lang="en-US" sz="44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Motivation</a:t>
            </a:r>
            <a:endParaRPr sz="4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2" name="Google Shape;262;p38"/>
          <p:cNvPicPr preferRelativeResize="0"/>
          <p:nvPr/>
        </p:nvPicPr>
        <p:blipFill rotWithShape="1">
          <a:blip r:embed="rId3">
            <a:alphaModFix/>
          </a:blip>
          <a:srcRect r="14077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8"/>
          <p:cNvSpPr/>
          <p:nvPr/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38"/>
          <p:cNvSpPr txBox="1">
            <a:spLocks noGrp="1"/>
          </p:cNvSpPr>
          <p:nvPr>
            <p:ph type="body" idx="1"/>
          </p:nvPr>
        </p:nvSpPr>
        <p:spPr>
          <a:xfrm>
            <a:off x="8029319" y="917725"/>
            <a:ext cx="3424739" cy="485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-US" sz="2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Over last 50 years, number of premeditated mass shootings &amp; magnitude of each shooting has increased.</a:t>
            </a:r>
            <a:endParaRPr/>
          </a:p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-US" sz="2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Ex. Columbine Shooting</a:t>
            </a:r>
            <a:endParaRPr/>
          </a:p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-US" sz="2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We want to:</a:t>
            </a:r>
            <a:endParaRPr/>
          </a:p>
          <a:p>
            <a:pPr marL="914400" marR="0" lvl="1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-US" sz="2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Explore issue of gun violence in America to uncover some potential truths </a:t>
            </a:r>
            <a:endParaRPr/>
          </a:p>
          <a:p>
            <a:pPr marL="914400" marR="0" lvl="1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-US" sz="2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Obtain better understanding of the dynamics of gun violence in America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56"/>
          <p:cNvSpPr/>
          <p:nvPr/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56"/>
          <p:cNvSpPr>
            <a:spLocks noGrp="1"/>
          </p:cNvSpPr>
          <p:nvPr>
            <p:ph type="title"/>
          </p:nvPr>
        </p:nvSpPr>
        <p:spPr>
          <a:xfrm>
            <a:off x="-86470" y="-12"/>
            <a:ext cx="2752500" cy="2709300"/>
          </a:xfrm>
          <a:prstGeom prst="ellipse">
            <a:avLst/>
          </a:prstGeom>
          <a:solidFill>
            <a:srgbClr val="262626"/>
          </a:solidFill>
          <a:ln w="174625" cap="flat" cmpd="thinThick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6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Guns that Caused the Most </a:t>
            </a:r>
            <a:r>
              <a:rPr lang="en-US" sz="2600" dirty="0">
                <a:solidFill>
                  <a:srgbClr val="FFFFFF"/>
                </a:solidFill>
              </a:rPr>
              <a:t>Average</a:t>
            </a:r>
            <a:r>
              <a:rPr lang="en-US" sz="26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Loss</a:t>
            </a:r>
            <a:br>
              <a:rPr lang="en-US" sz="26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6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1" name="Google Shape;431;p5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811675" y="1477500"/>
            <a:ext cx="9380400" cy="508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56" descr="https://lh6.googleusercontent.com/QLnvUfj4NszNmRY-jbVwqxxeDurv3OaqSvOu3cHCrbJVW-yZe9CQz_WvYqD_7vZU-2RZr2QwKsq00MRQZMAb4AvB7Mx3SwPKzSIMBO9ekx_87D5r02I3xi6tslDu4eoQxjt0Ys4-jOY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52071" y="237200"/>
            <a:ext cx="2013557" cy="1003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57"/>
          <p:cNvPicPr preferRelativeResize="0"/>
          <p:nvPr/>
        </p:nvPicPr>
        <p:blipFill rotWithShape="1">
          <a:blip r:embed="rId3">
            <a:alphaModFix/>
          </a:blip>
          <a:srcRect t="10329" b="5401"/>
          <a:stretch/>
        </p:blipFill>
        <p:spPr>
          <a:xfrm>
            <a:off x="-1" y="10"/>
            <a:ext cx="1219200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57"/>
          <p:cNvSpPr/>
          <p:nvPr/>
        </p:nvSpPr>
        <p:spPr>
          <a:xfrm flipH="1">
            <a:off x="0" y="998175"/>
            <a:ext cx="6017172" cy="5859825"/>
          </a:xfrm>
          <a:custGeom>
            <a:avLst/>
            <a:gdLst/>
            <a:ahLst/>
            <a:cxnLst/>
            <a:rect l="l" t="t" r="r" b="b"/>
            <a:pathLst>
              <a:path w="1333" h="1298" extrusionOk="0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lt1">
              <a:alpha val="74901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57"/>
          <p:cNvSpPr txBox="1"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ato"/>
              <a:buNone/>
            </a:pPr>
            <a:r>
              <a:rPr lang="en-US" sz="2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Why Different Guns Have Different Average Loss?</a:t>
            </a:r>
            <a:br>
              <a:rPr lang="en-US" sz="2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endParaRPr sz="25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1" name="Google Shape;441;p57"/>
          <p:cNvCxnSpPr/>
          <p:nvPr/>
        </p:nvCxnSpPr>
        <p:spPr>
          <a:xfrm>
            <a:off x="2287051" y="3337139"/>
            <a:ext cx="935420" cy="0"/>
          </a:xfrm>
          <a:prstGeom prst="straightConnector1">
            <a:avLst/>
          </a:prstGeom>
          <a:noFill/>
          <a:ln w="25400" cap="sq" cmpd="sng">
            <a:solidFill>
              <a:srgbClr val="262626"/>
            </a:solidFill>
            <a:prstDash val="solid"/>
            <a:bevel/>
            <a:headEnd type="none" w="sm" len="sm"/>
            <a:tailEnd type="none" w="sm" len="sm"/>
          </a:ln>
        </p:spPr>
      </p:cxnSp>
      <p:sp>
        <p:nvSpPr>
          <p:cNvPr id="442" name="Google Shape;442;p57"/>
          <p:cNvSpPr txBox="1">
            <a:spLocks noGrp="1"/>
          </p:cNvSpPr>
          <p:nvPr>
            <p:ph type="body" idx="1"/>
          </p:nvPr>
        </p:nvSpPr>
        <p:spPr>
          <a:xfrm>
            <a:off x="525516" y="3417573"/>
            <a:ext cx="4593021" cy="2619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it because certain types of guns involved more in dangerous incidents,like mass shooting and drug involvement?</a:t>
            </a:r>
            <a:endParaRPr/>
          </a:p>
          <a:p>
            <a:pPr marL="1143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 just because it is more harmful?</a:t>
            </a:r>
            <a:endParaRPr/>
          </a:p>
          <a:p>
            <a:pPr marL="228600" marR="0" lvl="0" indent="-1143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8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</a:pPr>
            <a:br>
              <a:rPr lang="en-US"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-US"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Do Different Types of Guns Indicate Different Incidents?</a:t>
            </a:r>
            <a:br>
              <a:rPr lang="en-US"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-US"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58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3667037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1.Non-Shooting Incident</a:t>
            </a:r>
            <a:endParaRPr/>
          </a:p>
          <a:p>
            <a:pPr marL="2286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2.Procession</a:t>
            </a:r>
            <a:endParaRPr/>
          </a:p>
          <a:p>
            <a:pPr marL="2286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3.Drug Involvement</a:t>
            </a:r>
            <a:endParaRPr/>
          </a:p>
          <a:p>
            <a:pPr marL="2286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4.Illegally owned during arrest</a:t>
            </a:r>
            <a:endParaRPr/>
          </a:p>
          <a:p>
            <a:pPr marL="228600" marR="0" lvl="0" indent="-1143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9" name="Google Shape;449;p58"/>
          <p:cNvPicPr preferRelativeResize="0"/>
          <p:nvPr/>
        </p:nvPicPr>
        <p:blipFill rotWithShape="1">
          <a:blip r:embed="rId3">
            <a:alphaModFix/>
          </a:blip>
          <a:srcRect l="1670" r="16804" b="2"/>
          <a:stretch/>
        </p:blipFill>
        <p:spPr>
          <a:xfrm>
            <a:off x="4130850" y="124192"/>
            <a:ext cx="8061151" cy="6501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9"/>
          <p:cNvSpPr/>
          <p:nvPr/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rgbClr val="4472C3">
                  <a:alpha val="81960"/>
                </a:srgbClr>
              </a:gs>
              <a:gs pos="25000">
                <a:srgbClr val="4472C4">
                  <a:alpha val="60000"/>
                </a:srgbClr>
              </a:gs>
              <a:gs pos="94000">
                <a:srgbClr val="AEABAB"/>
              </a:gs>
              <a:gs pos="100000">
                <a:srgbClr val="AEABAB"/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5" name="Google Shape;455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59"/>
          <p:cNvSpPr/>
          <p:nvPr/>
        </p:nvSpPr>
        <p:spPr>
          <a:xfrm>
            <a:off x="0" y="738619"/>
            <a:ext cx="5000438" cy="5400962"/>
          </a:xfrm>
          <a:custGeom>
            <a:avLst/>
            <a:gdLst/>
            <a:ahLst/>
            <a:cxnLst/>
            <a:rect l="l" t="t" r="r" b="b"/>
            <a:pathLst>
              <a:path w="5000438" h="5400962" extrusionOk="0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 w="12700" cap="flat" cmpd="sng">
            <a:solidFill>
              <a:srgbClr val="B3C6E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7" name="Google Shape;457;p5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9349" y="2313086"/>
            <a:ext cx="3661831" cy="2252026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59"/>
          <p:cNvSpPr txBox="1">
            <a:spLocks noGrp="1"/>
          </p:cNvSpPr>
          <p:nvPr>
            <p:ph type="body" idx="1"/>
          </p:nvPr>
        </p:nvSpPr>
        <p:spPr>
          <a:xfrm>
            <a:off x="5614875" y="599702"/>
            <a:ext cx="5614800" cy="56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endParaRPr sz="16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conclude that gun violence incidents are increasing but magnitude relatively same</a:t>
            </a:r>
            <a:endParaRPr sz="1600" dirty="0"/>
          </a:p>
          <a:p>
            <a:pPr marL="228600" marR="0" lvl="0" indent="-279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Gun violence has increased from 2014 → 2017</a:t>
            </a:r>
            <a:endParaRPr sz="1600" dirty="0"/>
          </a:p>
          <a:p>
            <a:pPr marL="228600" marR="0" lvl="0" indent="-279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Aside from largest gun violence massacre in 2017, other massacres are relatively same in damage</a:t>
            </a:r>
            <a:endParaRPr sz="1600" dirty="0"/>
          </a:p>
          <a:p>
            <a:pPr marL="228600" marR="0" lvl="0" indent="-279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More injuries than deaths</a:t>
            </a:r>
            <a:endParaRPr sz="1600"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b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Additional gun violence demographics</a:t>
            </a:r>
            <a:endParaRPr sz="1600" dirty="0"/>
          </a:p>
          <a:p>
            <a:pPr marL="228600" marR="0" lvl="0" indent="-279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Most victims and suspects are aged between 18 and 30</a:t>
            </a:r>
            <a:endParaRPr sz="1600" dirty="0"/>
          </a:p>
          <a:p>
            <a:pPr marL="228600" marR="0" lvl="0" indent="-279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Most of the suspects are male</a:t>
            </a:r>
            <a:endParaRPr sz="1600" dirty="0"/>
          </a:p>
          <a:p>
            <a:pPr marL="228600" marR="0" lvl="0" indent="-279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most common type of guns is handgun</a:t>
            </a:r>
            <a:endParaRPr sz="1600" dirty="0"/>
          </a:p>
          <a:p>
            <a:pPr marL="228600" marR="0" lvl="0" indent="-279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most dangerous gun is AR-15 and AK-47</a:t>
            </a:r>
            <a:endParaRPr sz="1600" dirty="0"/>
          </a:p>
          <a:p>
            <a:pPr marL="228600" marR="0" lvl="0" indent="-279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distributions of incidents for each gun are similar</a:t>
            </a:r>
            <a:endParaRPr sz="1600" dirty="0"/>
          </a:p>
          <a:p>
            <a:pPr marL="228600" marR="0" lvl="0" indent="-177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endParaRPr sz="16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Alarming yet Interesting</a:t>
            </a:r>
            <a:endParaRPr sz="1600" dirty="0"/>
          </a:p>
          <a:p>
            <a:pPr marL="228600" marR="0" lvl="0" indent="-279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District of Columbia has the highest number of gun incidents (though its our capital)</a:t>
            </a:r>
            <a:endParaRPr sz="1600" dirty="0"/>
          </a:p>
          <a:p>
            <a:pPr marL="228600" marR="0" lvl="0" indent="-177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endParaRPr sz="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59"/>
          <p:cNvSpPr txBox="1">
            <a:spLocks noGrp="1"/>
          </p:cNvSpPr>
          <p:nvPr>
            <p:ph type="title"/>
          </p:nvPr>
        </p:nvSpPr>
        <p:spPr>
          <a:xfrm>
            <a:off x="867355" y="738630"/>
            <a:ext cx="4977900" cy="14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60"/>
          <p:cNvSpPr txBox="1">
            <a:spLocks noGrp="1"/>
          </p:cNvSpPr>
          <p:nvPr>
            <p:ph type="title"/>
          </p:nvPr>
        </p:nvSpPr>
        <p:spPr>
          <a:xfrm>
            <a:off x="1848465" y="3298722"/>
            <a:ext cx="8495070" cy="1784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lang="en-US" sz="6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THANK YOU!</a:t>
            </a:r>
            <a:endParaRPr/>
          </a:p>
        </p:txBody>
      </p:sp>
      <p:sp>
        <p:nvSpPr>
          <p:cNvPr id="466" name="Google Shape;466;p60"/>
          <p:cNvSpPr/>
          <p:nvPr/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7" name="Google Shape;467;p60" descr="Smiling Face with No Fill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08264" y="1371601"/>
            <a:ext cx="1175474" cy="117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</a:pPr>
            <a:r>
              <a:rPr lang="en-US" sz="44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Datasets</a:t>
            </a:r>
            <a:endParaRPr/>
          </a:p>
        </p:txBody>
      </p:sp>
      <p:sp>
        <p:nvSpPr>
          <p:cNvPr id="270" name="Google Shape;270;p39"/>
          <p:cNvSpPr txBox="1">
            <a:spLocks noGrp="1"/>
          </p:cNvSpPr>
          <p:nvPr>
            <p:ph type="body" idx="1"/>
          </p:nvPr>
        </p:nvSpPr>
        <p:spPr>
          <a:xfrm>
            <a:off x="1371600" y="1653025"/>
            <a:ext cx="4443984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None/>
            </a:pPr>
            <a:r>
              <a:rPr lang="en-US" sz="3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Gun Violence Data</a:t>
            </a:r>
            <a:endParaRPr/>
          </a:p>
        </p:txBody>
      </p:sp>
      <p:sp>
        <p:nvSpPr>
          <p:cNvPr id="271" name="Google Shape;271;p39"/>
          <p:cNvSpPr txBox="1">
            <a:spLocks noGrp="1"/>
          </p:cNvSpPr>
          <p:nvPr>
            <p:ph type="body" idx="2"/>
          </p:nvPr>
        </p:nvSpPr>
        <p:spPr>
          <a:xfrm>
            <a:off x="1371600" y="2642782"/>
            <a:ext cx="4443984" cy="2562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Char char="■"/>
            </a:pPr>
            <a:r>
              <a:rPr lang="en-US" sz="17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Includes</a:t>
            </a:r>
            <a:endParaRPr/>
          </a:p>
          <a:p>
            <a:pPr marL="914400" marR="0" lvl="1" indent="-384048" algn="l" rtl="0">
              <a:lnSpc>
                <a:spcPct val="7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Char char="–"/>
            </a:pPr>
            <a:r>
              <a:rPr lang="en-US" sz="17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Gun violence incidents from 2013 to March, 2018</a:t>
            </a:r>
            <a:endParaRPr/>
          </a:p>
          <a:p>
            <a:pPr marL="914400" marR="0" lvl="1" indent="-384048" algn="l" rtl="0">
              <a:lnSpc>
                <a:spcPct val="7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Char char="–"/>
            </a:pPr>
            <a:r>
              <a:rPr lang="en-US" sz="17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Each row represents record of a single incident</a:t>
            </a:r>
            <a:endParaRPr/>
          </a:p>
          <a:p>
            <a:pPr marL="384048" marR="0" lvl="0" indent="-384048" algn="l" rtl="0">
              <a:lnSpc>
                <a:spcPct val="7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Char char="■"/>
            </a:pPr>
            <a:r>
              <a:rPr lang="en-US" sz="17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Source</a:t>
            </a:r>
            <a:endParaRPr/>
          </a:p>
          <a:p>
            <a:pPr marL="914400" marR="0" lvl="1" indent="-384048" algn="l" rtl="0">
              <a:lnSpc>
                <a:spcPct val="7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Char char="–"/>
            </a:pPr>
            <a:r>
              <a:rPr lang="en-US" sz="17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Found on Kaggle</a:t>
            </a:r>
            <a:endParaRPr/>
          </a:p>
          <a:p>
            <a:pPr marL="384048" marR="0" lvl="0" indent="-384048" algn="l" rtl="0">
              <a:lnSpc>
                <a:spcPct val="7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Char char="■"/>
            </a:pPr>
            <a:r>
              <a:rPr lang="en-US" sz="17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Structure</a:t>
            </a:r>
            <a:endParaRPr/>
          </a:p>
          <a:p>
            <a:pPr marL="914400" marR="0" lvl="1" indent="-384048" algn="l" rtl="0">
              <a:lnSpc>
                <a:spcPct val="7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Char char="–"/>
            </a:pPr>
            <a:r>
              <a:rPr lang="en-US" sz="170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260k rows &amp; 29 attributes</a:t>
            </a:r>
            <a:endParaRPr/>
          </a:p>
          <a:p>
            <a:pPr marL="384048" marR="0" lvl="0" indent="-276098" algn="l" rtl="0">
              <a:lnSpc>
                <a:spcPct val="7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None/>
            </a:pPr>
            <a:endParaRPr sz="17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276098" algn="l" rtl="0">
              <a:lnSpc>
                <a:spcPct val="7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None/>
            </a:pPr>
            <a:endParaRPr sz="1700" b="0" i="0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marR="0" lvl="1" indent="-276098" algn="l" rtl="0">
              <a:lnSpc>
                <a:spcPct val="7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None/>
            </a:pPr>
            <a:endParaRPr sz="1700" b="0" i="1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914400" marR="0" lvl="1" indent="-276098" algn="l" rtl="0">
              <a:lnSpc>
                <a:spcPct val="7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Source Sans Pro"/>
              <a:buNone/>
            </a:pPr>
            <a:endParaRPr sz="1700" b="0" i="1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2" name="Google Shape;272;p39"/>
          <p:cNvSpPr txBox="1">
            <a:spLocks noGrp="1"/>
          </p:cNvSpPr>
          <p:nvPr>
            <p:ph type="body" idx="3"/>
          </p:nvPr>
        </p:nvSpPr>
        <p:spPr>
          <a:xfrm>
            <a:off x="6525014" y="1798718"/>
            <a:ext cx="4443984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None/>
            </a:pPr>
            <a:r>
              <a:rPr lang="en-US" sz="3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Population Data</a:t>
            </a:r>
            <a:endParaRPr/>
          </a:p>
        </p:txBody>
      </p:sp>
      <p:sp>
        <p:nvSpPr>
          <p:cNvPr id="273" name="Google Shape;273;p39"/>
          <p:cNvSpPr txBox="1">
            <a:spLocks noGrp="1"/>
          </p:cNvSpPr>
          <p:nvPr>
            <p:ph type="body" idx="4"/>
          </p:nvPr>
        </p:nvSpPr>
        <p:spPr>
          <a:xfrm>
            <a:off x="6525014" y="2704227"/>
            <a:ext cx="4443984" cy="2562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84048" marR="0" lvl="0" indent="-384048" algn="l" rtl="0">
              <a:lnSpc>
                <a:spcPct val="7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Source Sans Pro"/>
              <a:buChar char="■"/>
            </a:pPr>
            <a:r>
              <a:rPr lang="en-US" sz="155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Includes</a:t>
            </a:r>
            <a:endParaRPr/>
          </a:p>
          <a:p>
            <a:pPr marL="914400" marR="0" lvl="1" indent="-384048" algn="l" rtl="0">
              <a:lnSpc>
                <a:spcPct val="7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Source Sans Pro"/>
              <a:buChar char="–"/>
            </a:pPr>
            <a:r>
              <a:rPr lang="en-US" sz="155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Information about the population in all states in 2017 along with District of Columbia</a:t>
            </a:r>
            <a:endParaRPr/>
          </a:p>
          <a:p>
            <a:pPr marL="384048" marR="0" lvl="0" indent="-384048" algn="l" rtl="0">
              <a:lnSpc>
                <a:spcPct val="7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Source Sans Pro"/>
              <a:buChar char="■"/>
            </a:pPr>
            <a:r>
              <a:rPr lang="en-US" sz="155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Source</a:t>
            </a:r>
            <a:endParaRPr/>
          </a:p>
          <a:p>
            <a:pPr marL="914400" marR="0" lvl="1" indent="-384048" algn="l" rtl="0">
              <a:lnSpc>
                <a:spcPct val="7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Source Sans Pro"/>
              <a:buChar char="–"/>
            </a:pPr>
            <a:r>
              <a:rPr lang="en-US" sz="1550" b="0" i="1" u="sng" strike="noStrike" cap="none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https://www.enchantedlearning.com/usa/states/population.shtml</a:t>
            </a:r>
            <a:endParaRPr sz="1550" b="0" i="1" u="none" strike="noStrike" cap="non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384048" marR="0" lvl="0" indent="-384048" algn="l" rtl="0">
              <a:lnSpc>
                <a:spcPct val="7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Source Sans Pro"/>
              <a:buChar char="■"/>
            </a:pPr>
            <a:r>
              <a:rPr lang="en-US" sz="155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Structure</a:t>
            </a:r>
            <a:endParaRPr/>
          </a:p>
          <a:p>
            <a:pPr marL="914400" marR="0" lvl="1" indent="-384048" algn="l" rtl="0">
              <a:lnSpc>
                <a:spcPct val="74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Source Sans Pro"/>
              <a:buChar char="–"/>
            </a:pPr>
            <a:r>
              <a:rPr lang="en-US" sz="1550" b="0" i="1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51 rows &amp; 2 attributes (State &amp; Population)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/>
          <p:nvPr/>
        </p:nvSpPr>
        <p:spPr>
          <a:xfrm>
            <a:off x="1" y="0"/>
            <a:ext cx="608211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41"/>
          <p:cNvSpPr/>
          <p:nvPr/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rgbClr val="3865B4"/>
              </a:gs>
              <a:gs pos="25000">
                <a:srgbClr val="3865B4"/>
              </a:gs>
              <a:gs pos="94000">
                <a:srgbClr val="3A3838"/>
              </a:gs>
              <a:gs pos="100000">
                <a:srgbClr val="3A3838"/>
              </a:gs>
            </a:gsLst>
            <a:lin ang="4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7" name="Google Shape;287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1"/>
          <p:cNvSpPr txBox="1"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Lato"/>
              <a:buNone/>
            </a:pPr>
            <a:br>
              <a:rPr lang="en-US" sz="31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US" sz="31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What are some trends associated with gun violence over time?</a:t>
            </a:r>
            <a:br>
              <a:rPr lang="en-US" sz="31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31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41"/>
          <p:cNvSpPr txBox="1">
            <a:spLocks noGrp="1"/>
          </p:cNvSpPr>
          <p:nvPr>
            <p:ph type="body" idx="1"/>
          </p:nvPr>
        </p:nvSpPr>
        <p:spPr>
          <a:xfrm>
            <a:off x="6090574" y="801866"/>
            <a:ext cx="5306084" cy="5230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Number of Incidents over Year, Month, and Day </a:t>
            </a:r>
            <a:endParaRPr/>
          </a:p>
          <a:p>
            <a:pPr marL="1397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Number of Total Incidents (time series)</a:t>
            </a:r>
            <a:endParaRPr/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0"/>
          <p:cNvSpPr/>
          <p:nvPr/>
        </p:nvSpPr>
        <p:spPr>
          <a:xfrm>
            <a:off x="752856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9" name="Google Shape;279;p4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8742" b="8743"/>
          <a:stretch/>
        </p:blipFill>
        <p:spPr>
          <a:xfrm>
            <a:off x="649563" y="879290"/>
            <a:ext cx="6250769" cy="4938553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0"/>
          <p:cNvSpPr txBox="1">
            <a:spLocks noGrp="1"/>
          </p:cNvSpPr>
          <p:nvPr>
            <p:ph type="body" idx="1"/>
          </p:nvPr>
        </p:nvSpPr>
        <p:spPr>
          <a:xfrm>
            <a:off x="7537704" y="940433"/>
            <a:ext cx="4654296" cy="34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Incidents per Year</a:t>
            </a:r>
            <a:endParaRPr/>
          </a:p>
          <a:p>
            <a:pPr marL="4572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Upward rising trend from 2014 to 2017</a:t>
            </a:r>
            <a:endParaRPr/>
          </a:p>
          <a:p>
            <a:pPr marL="2286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Avg. Number of Incidents per Month </a:t>
            </a:r>
            <a:endParaRPr/>
          </a:p>
          <a:p>
            <a:pPr marL="4572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Most amount of incidents occur during the summer season (July and August especially)</a:t>
            </a:r>
            <a:endParaRPr/>
          </a:p>
          <a:p>
            <a:pPr marL="2286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Avg. Number of Incidents per Day</a:t>
            </a:r>
            <a:endParaRPr/>
          </a:p>
          <a:p>
            <a:pPr marL="4572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Weekends is most prominent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2"/>
          <p:cNvSpPr txBox="1">
            <a:spLocks noGrp="1"/>
          </p:cNvSpPr>
          <p:nvPr>
            <p:ph type="body" idx="2"/>
          </p:nvPr>
        </p:nvSpPr>
        <p:spPr>
          <a:xfrm>
            <a:off x="648931" y="505326"/>
            <a:ext cx="3651466" cy="5718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1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1" indent="-127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1" indent="-127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 of Injuries &gt; number of individuals killed</a:t>
            </a:r>
            <a:endParaRPr dirty="0"/>
          </a:p>
          <a:p>
            <a:pPr marL="457200" marR="0" lvl="1" indent="-127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Large Peak in 2017</a:t>
            </a:r>
            <a:endParaRPr dirty="0"/>
          </a:p>
          <a:p>
            <a:pPr marL="457200" marR="0" lvl="1" indent="-127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1" indent="-127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Outlier is Las Vegas massacre</a:t>
            </a:r>
            <a:endParaRPr dirty="0"/>
          </a:p>
          <a:p>
            <a:pPr marL="457200" marR="0" lvl="1" indent="-127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Holiday trend (gun violence crimes increase during New Years, Christmas, 4</a:t>
            </a:r>
            <a:r>
              <a:rPr lang="en-US" sz="1600" b="0" i="0" u="none" strike="noStrike" cap="none" baseline="30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July)</a:t>
            </a:r>
            <a:endParaRPr dirty="0"/>
          </a:p>
          <a:p>
            <a:pPr marL="457200" marR="0" lvl="1" indent="-127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6" name="Google Shape;296;p4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2621" r="6705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chemeClr val="dk1">
              <a:alpha val="784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43"/>
          <p:cNvSpPr txBox="1"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Lato"/>
              <a:buNone/>
            </a:pPr>
            <a:r>
              <a:rPr lang="en-US" sz="44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Could we explore some geographical patterns?</a:t>
            </a:r>
            <a:br>
              <a:rPr lang="en-US" sz="44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endParaRPr sz="44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3" name="Google Shape;303;p43"/>
          <p:cNvCxnSpPr/>
          <p:nvPr/>
        </p:nvCxnSpPr>
        <p:spPr>
          <a:xfrm>
            <a:off x="4654296" y="2057400"/>
            <a:ext cx="0" cy="2743200"/>
          </a:xfrm>
          <a:prstGeom prst="straightConnector1">
            <a:avLst/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4" name="Google Shape;304;p43"/>
          <p:cNvSpPr txBox="1">
            <a:spLocks noGrp="1"/>
          </p:cNvSpPr>
          <p:nvPr>
            <p:ph type="body" idx="1"/>
          </p:nvPr>
        </p:nvSpPr>
        <p:spPr>
          <a:xfrm>
            <a:off x="4976031" y="963877"/>
            <a:ext cx="6377769" cy="4930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 States and Cities with Highest Number of Gun Violence Incidents</a:t>
            </a:r>
            <a:endParaRPr/>
          </a:p>
          <a:p>
            <a:pPr marL="1397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 of People Killed/Injured Across States</a:t>
            </a:r>
            <a:endParaRPr/>
          </a:p>
          <a:p>
            <a:pPr marL="1397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Population Adjusted </a:t>
            </a:r>
            <a:endParaRPr/>
          </a:p>
          <a:p>
            <a:pPr marL="1397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Arial"/>
              <a:buChar char="●"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 Serious Gun Violence Incidents</a:t>
            </a:r>
            <a:endParaRPr/>
          </a:p>
          <a:p>
            <a:pPr marL="228600" marR="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F7F7F">
              <a:alpha val="2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44"/>
          <p:cNvSpPr/>
          <p:nvPr/>
        </p:nvSpPr>
        <p:spPr>
          <a:xfrm>
            <a:off x="477012" y="480060"/>
            <a:ext cx="11238000" cy="589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5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BAE390-110E-514C-896B-F6B398B27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102" y="1335299"/>
            <a:ext cx="10051795" cy="41874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F7F7F">
              <a:alpha val="2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45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63500" dist="17780" dir="5400000" algn="t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0" name="Google Shape;320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0013" y="779725"/>
            <a:ext cx="10951975" cy="5057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728</Words>
  <Application>Microsoft Macintosh PowerPoint</Application>
  <PresentationFormat>Widescreen</PresentationFormat>
  <Paragraphs>134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Lato</vt:lpstr>
      <vt:lpstr>Source Sans Pro</vt:lpstr>
      <vt:lpstr>Calibri</vt:lpstr>
      <vt:lpstr>Corbel</vt:lpstr>
      <vt:lpstr>Arial</vt:lpstr>
      <vt:lpstr>Noto Sans Symbols</vt:lpstr>
      <vt:lpstr>Office Theme</vt:lpstr>
      <vt:lpstr>Crop</vt:lpstr>
      <vt:lpstr>Frame</vt:lpstr>
      <vt:lpstr>A Deep Analysis of Gun Violence in the U.S.</vt:lpstr>
      <vt:lpstr>Motivation</vt:lpstr>
      <vt:lpstr>Datasets</vt:lpstr>
      <vt:lpstr> What are some trends associated with gun violence over time? </vt:lpstr>
      <vt:lpstr>PowerPoint Presentation</vt:lpstr>
      <vt:lpstr>PowerPoint Presentation</vt:lpstr>
      <vt:lpstr>Could we explore some geographical patterns?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Characteristics of People involved in Gun Violence </vt:lpstr>
      <vt:lpstr>Age Distribution of Victims  </vt:lpstr>
      <vt:lpstr>Age Distribution of Suspects  </vt:lpstr>
      <vt:lpstr>Gender Distribution of Victims and Suspects  </vt:lpstr>
      <vt:lpstr>Characteristics of Guns involved in Gun Violence </vt:lpstr>
      <vt:lpstr>The Most Used Guns </vt:lpstr>
      <vt:lpstr>Guns that Caused the Most Total Loss </vt:lpstr>
      <vt:lpstr>Guns that Caused the Most Average Loss </vt:lpstr>
      <vt:lpstr>Why Different Guns Have Different Average Loss? </vt:lpstr>
      <vt:lpstr>  Do Different Types of Guns Indicate Different Incidents?  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Deep Analysis of Gun Violence in the U.S.</dc:title>
  <cp:lastModifiedBy>kshah1</cp:lastModifiedBy>
  <cp:revision>5</cp:revision>
  <dcterms:modified xsi:type="dcterms:W3CDTF">2018-10-19T02:12:36Z</dcterms:modified>
</cp:coreProperties>
</file>